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2" r:id="rId2"/>
  </p:sldMasterIdLst>
  <p:notesMasterIdLst>
    <p:notesMasterId r:id="rId39"/>
  </p:notesMasterIdLst>
  <p:handoutMasterIdLst>
    <p:handoutMasterId r:id="rId40"/>
  </p:handoutMasterIdLst>
  <p:sldIdLst>
    <p:sldId id="256" r:id="rId3"/>
    <p:sldId id="344" r:id="rId4"/>
    <p:sldId id="285" r:id="rId5"/>
    <p:sldId id="302" r:id="rId6"/>
    <p:sldId id="303" r:id="rId7"/>
    <p:sldId id="304" r:id="rId8"/>
    <p:sldId id="305" r:id="rId9"/>
    <p:sldId id="307" r:id="rId10"/>
    <p:sldId id="342" r:id="rId11"/>
    <p:sldId id="286" r:id="rId12"/>
    <p:sldId id="308" r:id="rId13"/>
    <p:sldId id="310" r:id="rId14"/>
    <p:sldId id="287" r:id="rId15"/>
    <p:sldId id="312" r:id="rId16"/>
    <p:sldId id="314" r:id="rId17"/>
    <p:sldId id="338" r:id="rId18"/>
    <p:sldId id="288" r:id="rId19"/>
    <p:sldId id="318" r:id="rId20"/>
    <p:sldId id="289" r:id="rId21"/>
    <p:sldId id="320" r:id="rId22"/>
    <p:sldId id="322" r:id="rId23"/>
    <p:sldId id="324" r:id="rId24"/>
    <p:sldId id="340" r:id="rId25"/>
    <p:sldId id="290" r:id="rId26"/>
    <p:sldId id="325" r:id="rId27"/>
    <p:sldId id="327" r:id="rId28"/>
    <p:sldId id="329" r:id="rId29"/>
    <p:sldId id="331" r:id="rId30"/>
    <p:sldId id="291" r:id="rId31"/>
    <p:sldId id="332" r:id="rId32"/>
    <p:sldId id="339" r:id="rId33"/>
    <p:sldId id="334" r:id="rId34"/>
    <p:sldId id="335" r:id="rId35"/>
    <p:sldId id="292" r:id="rId36"/>
    <p:sldId id="336" r:id="rId37"/>
    <p:sldId id="341" r:id="rId3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640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5" autoAdjust="0"/>
    <p:restoredTop sz="95274" autoAdjust="0"/>
  </p:normalViewPr>
  <p:slideViewPr>
    <p:cSldViewPr>
      <p:cViewPr>
        <p:scale>
          <a:sx n="50" d="100"/>
          <a:sy n="50" d="100"/>
        </p:scale>
        <p:origin x="-2832" y="-153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2748" y="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tx>
        <c:rich>
          <a:bodyPr/>
          <a:lstStyle/>
          <a:p>
            <a:pPr>
              <a:defRPr/>
            </a:pPr>
            <a:r>
              <a:rPr lang="en-US" sz="1800" b="1" dirty="0" err="1"/>
              <a:t>na</a:t>
            </a:r>
            <a:r>
              <a:rPr lang="en-US" sz="1800" b="1" dirty="0"/>
              <a:t> 100 </a:t>
            </a:r>
            <a:r>
              <a:rPr lang="en-US" sz="1800" b="1" dirty="0" err="1"/>
              <a:t>osób</a:t>
            </a:r>
            <a:r>
              <a:rPr lang="en-US" sz="1800" b="1" dirty="0"/>
              <a:t> w </a:t>
            </a:r>
            <a:r>
              <a:rPr lang="en-US" sz="1800" b="1" dirty="0" err="1"/>
              <a:t>wieku</a:t>
            </a:r>
            <a:r>
              <a:rPr lang="en-US" sz="1800" b="1" dirty="0"/>
              <a:t> 20 - </a:t>
            </a:r>
            <a:r>
              <a:rPr lang="en-US" sz="1800" b="1" dirty="0" smtClean="0"/>
              <a:t>6</a:t>
            </a:r>
            <a:r>
              <a:rPr lang="pl-PL" sz="1800" b="1" dirty="0" smtClean="0"/>
              <a:t>4</a:t>
            </a:r>
            <a:r>
              <a:rPr lang="en-US" sz="1800" b="1" dirty="0" smtClean="0"/>
              <a:t> </a:t>
            </a:r>
            <a:r>
              <a:rPr lang="en-US" sz="1800" b="1" dirty="0" err="1"/>
              <a:t>lat</a:t>
            </a:r>
            <a:endParaRPr lang="pl-PL" sz="1800" b="1" dirty="0"/>
          </a:p>
          <a:p>
            <a:pPr>
              <a:defRPr/>
            </a:pPr>
            <a:r>
              <a:rPr lang="pl-PL" sz="1800" b="1" dirty="0"/>
              <a:t>68 - tak</a:t>
            </a:r>
          </a:p>
          <a:p>
            <a:pPr>
              <a:defRPr/>
            </a:pPr>
            <a:r>
              <a:rPr lang="pl-PL" sz="1800" b="1" dirty="0"/>
              <a:t>32 - nie</a:t>
            </a:r>
            <a:endParaRPr lang="en-US" sz="1800" b="1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v>na 100 osób w wieku 20 - 60 lat</c:v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</c:dLbls>
          <c:val>
            <c:numRef>
              <c:f>Arkusz1!$D$5:$E$5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</c:ser>
        <c:dLbls/>
        <c:firstSliceAng val="0"/>
      </c:pieChart>
    </c:plotArea>
    <c:legend>
      <c:legendPos val="r"/>
      <c:layout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zero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pPr/>
              <a:t>3/7/2018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pPr/>
              <a:t>3/7/2018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pl-PL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830041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1371601"/>
            <a:ext cx="10462075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162" y="3505200"/>
            <a:ext cx="8532178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>
            <a:off x="914162" y="3398520"/>
            <a:ext cx="104620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600"/>
            <a:ext cx="2742486" cy="5867400"/>
          </a:xfrm>
        </p:spPr>
        <p:txBody>
          <a:bodyPr vert="eaVert" anchor="b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609600"/>
            <a:ext cx="8024310" cy="58674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2362201"/>
            <a:ext cx="10360501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4626865"/>
            <a:ext cx="10360501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>
            <a:off x="975106" y="4599432"/>
            <a:ext cx="104620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73352"/>
            <a:ext cx="5383398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73352"/>
            <a:ext cx="5383398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76400"/>
            <a:ext cx="5241195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438400"/>
            <a:ext cx="524119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8189" y="1676400"/>
            <a:ext cx="5241195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189" y="2438400"/>
            <a:ext cx="524119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0362" y="4045691"/>
            <a:ext cx="4709160" cy="105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792080"/>
            <a:ext cx="2852185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1368" y="792080"/>
            <a:ext cx="7618016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2130553"/>
            <a:ext cx="2852185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1188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792480"/>
            <a:ext cx="2856163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487" y="838201"/>
            <a:ext cx="787047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2133600"/>
            <a:ext cx="2852185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88825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533400"/>
            <a:ext cx="10969943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0"/>
            <a:ext cx="10969943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88825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18288"/>
            <a:ext cx="3859795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DF33987-6305-4E2A-BF18-EF013ECE927B}" type="datetimeFigureOut">
              <a:rPr lang="en-US" smtClean="0"/>
              <a:pPr/>
              <a:t>3/7/2018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0810" y="18288"/>
            <a:ext cx="5484971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57354" y="18288"/>
            <a:ext cx="142203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36C87F6-986D-49E6-AF40-1B3A1EE8064D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11500" b="1" dirty="0">
                <a:solidFill>
                  <a:srgbClr val="FF0000"/>
                </a:solidFill>
              </a:rPr>
              <a:t>Biznes plan</a:t>
            </a:r>
            <a:endParaRPr lang="en-US" sz="115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162" y="3505200"/>
            <a:ext cx="10148802" cy="1752600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FF0000"/>
                </a:solidFill>
              </a:rPr>
              <a:t>SKLEP Z PIERNIKAMI, KAWĄ I HERBATĄ</a:t>
            </a:r>
          </a:p>
          <a:p>
            <a:pPr algn="ctr"/>
            <a:r>
              <a:rPr lang="pl-PL" sz="7200" b="1" dirty="0" err="1" smtClean="0">
                <a:solidFill>
                  <a:srgbClr val="FF0000"/>
                </a:solidFill>
                <a:latin typeface="Blackadder ITC" panose="04020505051007020D02" pitchFamily="82" charset="0"/>
              </a:rPr>
              <a:t>Nysanka</a:t>
            </a:r>
            <a:endParaRPr lang="en-US" sz="7200" b="1" dirty="0">
              <a:solidFill>
                <a:srgbClr val="FF0000"/>
              </a:solidFill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01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8800" b="1" dirty="0">
                <a:solidFill>
                  <a:srgbClr val="FF0000"/>
                </a:solidFill>
              </a:rPr>
              <a:t>Analiza rynku</a:t>
            </a:r>
            <a:endParaRPr lang="en-US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166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Czy na Twoim terenie występuje realne zapotrzebowanie na Twój produkt/ usługę? Jak się o tym dowiedziałeś?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04" y="1828799"/>
            <a:ext cx="9865096" cy="25505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" indent="0">
              <a:buNone/>
            </a:pP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O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zapotrzebowaniu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na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sklep z piernikami i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usług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ę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dotyczącą oferty kaw i herbat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dowiedzi</a:t>
            </a:r>
            <a:r>
              <a:rPr lang="pl-PL" b="1" dirty="0" err="1" smtClean="0">
                <a:solidFill>
                  <a:srgbClr val="002060"/>
                </a:solidFill>
                <a:latin typeface="Century Gothic"/>
              </a:rPr>
              <a:t>ałam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się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z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własn</a:t>
            </a:r>
            <a:r>
              <a:rPr lang="pl-PL" b="1" dirty="0" err="1" smtClean="0">
                <a:solidFill>
                  <a:srgbClr val="002060"/>
                </a:solidFill>
                <a:latin typeface="Century Gothic"/>
              </a:rPr>
              <a:t>ych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 obserwacji otoczenia, rynku oraz z rozmów ze znajomymi i ankietą skierowaną do 100 osób w wieku 20 – 64 lat. Przede wszystkim z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danych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a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nkietowych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moż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emy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stwierdzić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,</a:t>
            </a:r>
            <a:r>
              <a:rPr lang="en-US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/>
              </a:rPr>
              <a:t>że</a:t>
            </a: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 </a:t>
            </a:r>
            <a:r>
              <a:rPr lang="pl-PL" b="1" dirty="0" smtClean="0">
                <a:solidFill>
                  <a:srgbClr val="002060"/>
                </a:solidFill>
              </a:rPr>
              <a:t>występuje takie zainteresowanie. </a:t>
            </a:r>
            <a:endParaRPr lang="en-US" b="1" dirty="0">
              <a:solidFill>
                <a:srgbClr val="002060"/>
              </a:solidFill>
              <a:latin typeface="Century Gothic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17614" y="1828800"/>
            <a:ext cx="9753600" cy="19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pl-PL" sz="22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217614" y="3716520"/>
            <a:ext cx="9753600" cy="936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C00000"/>
                </a:solidFill>
              </a:rPr>
              <a:t>Kim są Twoi potencjalni klienci?</a:t>
            </a: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1804" y="4941168"/>
            <a:ext cx="8840859" cy="15841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r>
              <a:rPr lang="pl-PL" b="1" dirty="0" smtClean="0">
                <a:solidFill>
                  <a:srgbClr val="002060"/>
                </a:solidFill>
                <a:latin typeface="Century Gothic"/>
              </a:rPr>
              <a:t>Potencjalnymi klientami są osoby w wieku 20 – 64 lat mieszkający na terenie miasta Nysy. Mam nadzieję, że zainteresują się też osoby spoza Nysy przyjeżdżający do Nysy w interesach i na zakupy.</a:t>
            </a:r>
            <a:endParaRPr lang="en-US" b="1" dirty="0">
              <a:solidFill>
                <a:srgbClr val="002060"/>
              </a:solidFill>
              <a:latin typeface="Century Gothic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2764" y="4444257"/>
            <a:ext cx="2710037" cy="211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451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Podaj obszar, który będzie rynkiem zbytu Twoich produktów / usług.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820" y="1828800"/>
            <a:ext cx="10657184" cy="9521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Teren miasta Nysy a w przyszłości okoliczne miejscowości.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2564905"/>
            <a:ext cx="9753600" cy="94345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Czy Twój rynek będzie wystarczająco duży, aby planowana działalność była opłacalna? 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3861048"/>
            <a:ext cx="9753600" cy="27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Na 43 220 mieszkańców </a:t>
            </a:r>
            <a:r>
              <a:rPr lang="pl-PL" sz="2800" b="1" dirty="0">
                <a:solidFill>
                  <a:srgbClr val="002060"/>
                </a:solidFill>
              </a:rPr>
              <a:t>r</a:t>
            </a:r>
            <a:r>
              <a:rPr lang="pl-PL" sz="2800" b="1" dirty="0" smtClean="0">
                <a:solidFill>
                  <a:srgbClr val="002060"/>
                </a:solidFill>
              </a:rPr>
              <a:t>ynek Nysy jest wystarczająco duży, aby planowa działalność była opłacalna. </a:t>
            </a:r>
          </a:p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68 % mieszkańców w wieku 20 – 64 lat to 29 250 osób, czyli 68 % ogółu zamieszkałych w Nysie jest zainteresowanych piernikami oraz wypiciem dobrej kawy i herbaty. 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220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7614" y="3429000"/>
            <a:ext cx="9753600" cy="23621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5400" b="1" dirty="0">
                <a:solidFill>
                  <a:srgbClr val="FF0000"/>
                </a:solidFill>
              </a:rPr>
              <a:t>plan wejścia na rynek </a:t>
            </a:r>
            <a:endParaRPr lang="en-US" sz="5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21152"/>
            <a:ext cx="3862164" cy="158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09587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Jak będziesz promować / reklamować swój produkt lub usługę?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2248272"/>
          </a:xfrm>
        </p:spPr>
        <p:txBody>
          <a:bodyPr>
            <a:normAutofit/>
          </a:bodyPr>
          <a:lstStyle/>
          <a:p>
            <a:pPr marL="388620" indent="-342900">
              <a:buFont typeface="Wingdings" panose="05000000000000000000" pitchFamily="2" charset="2"/>
              <a:buChar char="Ø"/>
            </a:pPr>
            <a:r>
              <a:rPr lang="pl-PL" sz="2200" b="1" dirty="0" smtClean="0">
                <a:solidFill>
                  <a:srgbClr val="002060"/>
                </a:solidFill>
              </a:rPr>
              <a:t>Okno wystawowe</a:t>
            </a:r>
          </a:p>
          <a:p>
            <a:pPr marL="388620" indent="-342900">
              <a:buFont typeface="Wingdings" panose="05000000000000000000" pitchFamily="2" charset="2"/>
              <a:buChar char="Ø"/>
            </a:pPr>
            <a:r>
              <a:rPr lang="pl-PL" sz="2200" b="1" dirty="0" smtClean="0">
                <a:solidFill>
                  <a:srgbClr val="002060"/>
                </a:solidFill>
              </a:rPr>
              <a:t>Szyld – kaseton świetlny zewnętrzny nad wejściem do sklepu.</a:t>
            </a:r>
          </a:p>
          <a:p>
            <a:pPr marL="388620" indent="-342900">
              <a:buFont typeface="Wingdings" panose="05000000000000000000" pitchFamily="2" charset="2"/>
              <a:buChar char="Ø"/>
            </a:pPr>
            <a:r>
              <a:rPr lang="pl-PL" sz="2200" b="1" dirty="0" smtClean="0">
                <a:solidFill>
                  <a:srgbClr val="002060"/>
                </a:solidFill>
              </a:rPr>
              <a:t>Zamierzam założyć stronę Internetową mojego sklepu.</a:t>
            </a:r>
          </a:p>
          <a:p>
            <a:pPr marL="388620" indent="-342900">
              <a:buFont typeface="Wingdings" panose="05000000000000000000" pitchFamily="2" charset="2"/>
              <a:buChar char="Ø"/>
            </a:pPr>
            <a:r>
              <a:rPr lang="pl-PL" sz="2200" b="1" dirty="0" smtClean="0">
                <a:solidFill>
                  <a:srgbClr val="002060"/>
                </a:solidFill>
              </a:rPr>
              <a:t>Informacje w Radio Nysa</a:t>
            </a:r>
          </a:p>
          <a:p>
            <a:pPr marL="388620" indent="-342900">
              <a:buFont typeface="Wingdings" panose="05000000000000000000" pitchFamily="2" charset="2"/>
              <a:buChar char="Ø"/>
            </a:pPr>
            <a:r>
              <a:rPr lang="pl-PL" sz="2200" b="1" dirty="0" smtClean="0">
                <a:solidFill>
                  <a:srgbClr val="002060"/>
                </a:solidFill>
              </a:rPr>
              <a:t>Ulotki rozdawane po mieście</a:t>
            </a:r>
          </a:p>
          <a:p>
            <a:pPr marL="45720" indent="0">
              <a:buNone/>
            </a:pPr>
            <a:endParaRPr lang="en-US" sz="2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3933056"/>
            <a:ext cx="9753600" cy="9361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Podaj inne elementy planowane przy realizacji działalności np. specjalne obniżki ITP.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4869159"/>
            <a:ext cx="9753600" cy="16561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r>
              <a:rPr lang="pl-PL" sz="2200" b="1" dirty="0" smtClean="0">
                <a:solidFill>
                  <a:srgbClr val="002060"/>
                </a:solidFill>
              </a:rPr>
              <a:t>- Promocje z różnych okazji np. Dnia Dziecka</a:t>
            </a:r>
          </a:p>
          <a:p>
            <a:pPr>
              <a:buFontTx/>
              <a:buChar char="-"/>
            </a:pPr>
            <a:r>
              <a:rPr lang="pl-PL" sz="2200" b="1" dirty="0" smtClean="0">
                <a:solidFill>
                  <a:srgbClr val="002060"/>
                </a:solidFill>
              </a:rPr>
              <a:t>Promocje dla stałych klientów </a:t>
            </a:r>
          </a:p>
          <a:p>
            <a:pPr>
              <a:buFontTx/>
              <a:buChar char="-"/>
            </a:pPr>
            <a:r>
              <a:rPr lang="pl-PL" sz="2200" b="1" dirty="0" smtClean="0">
                <a:solidFill>
                  <a:srgbClr val="002060"/>
                </a:solidFill>
              </a:rPr>
              <a:t>Upusty cenowe przy większych zakupach </a:t>
            </a:r>
          </a:p>
          <a:p>
            <a:pPr>
              <a:buFontTx/>
              <a:buChar char="-"/>
            </a:pPr>
            <a:r>
              <a:rPr lang="pl-PL" sz="2200" b="1" dirty="0">
                <a:solidFill>
                  <a:srgbClr val="002060"/>
                </a:solidFill>
              </a:rPr>
              <a:t>D</a:t>
            </a:r>
            <a:r>
              <a:rPr lang="pl-PL" sz="2200" b="1" dirty="0" smtClean="0">
                <a:solidFill>
                  <a:srgbClr val="002060"/>
                </a:solidFill>
              </a:rPr>
              <a:t>egustacje</a:t>
            </a:r>
          </a:p>
          <a:p>
            <a:pPr>
              <a:buFontTx/>
              <a:buChar char="-"/>
            </a:pPr>
            <a:endParaRPr lang="pl-PL" sz="2200" dirty="0" smtClean="0"/>
          </a:p>
          <a:p>
            <a:pPr>
              <a:buFontTx/>
              <a:buChar char="-"/>
            </a:pPr>
            <a:endParaRPr lang="en-US" sz="2200" dirty="0"/>
          </a:p>
        </p:txBody>
      </p:sp>
      <p:pic>
        <p:nvPicPr>
          <p:cNvPr id="1026" name="Picture 2" descr="Podobny obra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4692" y="4532694"/>
            <a:ext cx="3384376" cy="226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676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Czym zamierzasz konkurować: ceną, jakością, dostępnością?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820" y="1750500"/>
            <a:ext cx="10441160" cy="319066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Dostępnością i jakością, ponieważ brak jest w Nysie sklepu z piernikami, kawą i herbatą, oraz zapewnię swoim klientom dobrej jakości kawy i herbaty. Natomiast pierniki będą bardzo dobrej jakości wypiekane metodą tradycyjną z surowców naturalnych, mianowicie na naturalnym miodzie i maśle. Ceny też będą nie wygórowane, atrakcyjne.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6066" y="4725144"/>
            <a:ext cx="9753600" cy="4680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Jakie będziesz stosował metody sprzedaży?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7828" y="5517232"/>
            <a:ext cx="10513168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Sprzedaż będzie odbywać się metodą tradycyjną spoza lady. 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75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Uzasadnij dlaczego klient kupi Twój produkt / usługę zamiast tych oferowanych przez konkurencję</a:t>
            </a:r>
            <a:r>
              <a:rPr lang="pl-PL" sz="2600" dirty="0" smtClean="0"/>
              <a:t>?</a:t>
            </a:r>
            <a:endParaRPr lang="pl-PL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16002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Klient wybierze mój sklep i usługę z uwagi na brak konkurencyjnych ofert dostępnych na obecnym rynku.</a:t>
            </a:r>
            <a:endParaRPr lang="pl-PL" sz="3200" b="1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17614" y="2994819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W czym jesteś lepszy od konkurentów? 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89778" y="4595019"/>
            <a:ext cx="9753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Na chwilę obecną nie obserwujemy konkurencji na rynku, w którym zamierzam uczestniczyć. Moja receptura na pierniki jest jedyna w swoim rodzaju. </a:t>
            </a:r>
            <a:endParaRPr lang="pl-PL" sz="32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hoinki z piernik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740" y="2564904"/>
            <a:ext cx="2030114" cy="203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494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6600" b="1" dirty="0" smtClean="0">
                <a:solidFill>
                  <a:srgbClr val="FF0000"/>
                </a:solidFill>
              </a:rPr>
              <a:t>Nysa, ul. rynek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7200" b="1" dirty="0">
                <a:solidFill>
                  <a:srgbClr val="FF0000"/>
                </a:solidFill>
              </a:rPr>
              <a:t>lokalizacja </a:t>
            </a:r>
            <a:endParaRPr lang="en-US" sz="7200" b="1" dirty="0">
              <a:solidFill>
                <a:srgbClr val="FF000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61289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Gdzie zlokalizujesz swoją działalność gospodarczą, jakie czynniki wpłynęły na wybór tej lokalizacji?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556792"/>
            <a:ext cx="9753600" cy="216024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Moja działalność zlokalizuję w centrum miasta Nysy w Rynku, ze względu na wielowiekową tradycję miasta. Przed Drugą </a:t>
            </a:r>
            <a:r>
              <a:rPr lang="pl-PL" sz="2800" b="1" dirty="0">
                <a:solidFill>
                  <a:srgbClr val="002060"/>
                </a:solidFill>
              </a:rPr>
              <a:t>W</a:t>
            </a:r>
            <a:r>
              <a:rPr lang="pl-PL" sz="2800" b="1" dirty="0" smtClean="0">
                <a:solidFill>
                  <a:srgbClr val="002060"/>
                </a:solidFill>
              </a:rPr>
              <a:t>ojną Światową w Nysie w Rynku było 10 sklepów z piernikami a zapach pierników unosił się nad miastem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3429000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Kto jest właścicielem obiektów, w których zlokalizujesz swoją działalność?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5157192"/>
            <a:ext cx="9753600" cy="1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Właścicielem obiektu, w którym zlokalizuje moją działalność jest osoba prywatna.</a:t>
            </a:r>
            <a:endParaRPr lang="pl-PL" sz="28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Migda&amp;lstrok;owe pierniczk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9387" y="4437112"/>
            <a:ext cx="2199506" cy="219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241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8000" b="1" dirty="0">
                <a:solidFill>
                  <a:srgbClr val="FF0000"/>
                </a:solidFill>
              </a:rPr>
              <a:t>konkurencja</a:t>
            </a:r>
            <a:r>
              <a:rPr lang="pl-PL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3545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PUTER\Desktop\domek z piernika-ed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3162" y="1204913"/>
            <a:ext cx="4762500" cy="3304207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42084" y="836712"/>
            <a:ext cx="6480720" cy="288032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150196" y="4626865"/>
            <a:ext cx="4680520" cy="1500187"/>
          </a:xfrm>
        </p:spPr>
        <p:txBody>
          <a:bodyPr>
            <a:normAutofit fontScale="92500" lnSpcReduction="20000"/>
          </a:bodyPr>
          <a:lstStyle/>
          <a:p>
            <a:r>
              <a:rPr lang="pl-PL" sz="11500" b="1" dirty="0" smtClean="0">
                <a:solidFill>
                  <a:srgbClr val="FF0000"/>
                </a:solidFill>
                <a:latin typeface="Blackadder ITC" panose="04020505051007020D02" pitchFamily="82" charset="0"/>
              </a:rPr>
              <a:t>Nysanka</a:t>
            </a:r>
            <a:endParaRPr lang="en-US" sz="11500" b="1" dirty="0" smtClean="0">
              <a:solidFill>
                <a:srgbClr val="FF0000"/>
              </a:solidFill>
              <a:latin typeface="Blackadder ITC" panose="04020505051007020D02" pitchFamily="82" charset="0"/>
            </a:endParaRP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643007" y="3244334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b="1" dirty="0" smtClean="0">
                <a:solidFill>
                  <a:srgbClr val="FF0000"/>
                </a:solidFill>
                <a:latin typeface="Blackadder ITC" panose="04020505051007020D02" pitchFamily="82" charset="0"/>
              </a:rPr>
              <a:t>Nysanka</a:t>
            </a:r>
            <a:endParaRPr lang="en-US" b="1" dirty="0">
              <a:solidFill>
                <a:srgbClr val="FF0000"/>
              </a:solidFill>
              <a:latin typeface="Blackadder ITC" panose="04020505051007020D02" pitchFamily="8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Kim są Twoi najwięksi konkurenci?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18882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Na dzień dzisiejszy brak jest konkurencji. W przyszłości mogą powstać sklepy na wzór mojego.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2647176"/>
            <a:ext cx="9753600" cy="10698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Czy na Twoim rynku konkurencja jest duża? 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20650" y="4149080"/>
            <a:ext cx="9753600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Na rynku nie ma pierników wypiekanych metodą tradycyjną, więc konkurencja nie </a:t>
            </a:r>
            <a:r>
              <a:rPr lang="pl-PL" sz="2800" b="1" dirty="0">
                <a:solidFill>
                  <a:srgbClr val="002060"/>
                </a:solidFill>
              </a:rPr>
              <a:t>w</a:t>
            </a:r>
            <a:r>
              <a:rPr lang="pl-PL" sz="2800" b="1" dirty="0" smtClean="0">
                <a:solidFill>
                  <a:srgbClr val="002060"/>
                </a:solidFill>
              </a:rPr>
              <a:t>ystępuje. Możemy kupić pierniki w sklepach, wypiekane metodą przemysłową i brak jest wyrobów cukierniczych np. tortów piernikowych.</a:t>
            </a:r>
            <a:endParaRPr lang="pl-PL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964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Czy będziesz umiał z powodzeniem konkurować?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18882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Zdecydowanie tak, </a:t>
            </a:r>
            <a:r>
              <a:rPr lang="pl-PL" sz="2800" b="1" dirty="0">
                <a:solidFill>
                  <a:srgbClr val="002060"/>
                </a:solidFill>
              </a:rPr>
              <a:t>ze </a:t>
            </a:r>
            <a:r>
              <a:rPr lang="pl-PL" sz="2800" b="1" dirty="0" smtClean="0">
                <a:solidFill>
                  <a:srgbClr val="002060"/>
                </a:solidFill>
              </a:rPr>
              <a:t>względu </a:t>
            </a:r>
            <a:r>
              <a:rPr lang="pl-PL" sz="2800" b="1" dirty="0">
                <a:solidFill>
                  <a:srgbClr val="002060"/>
                </a:solidFill>
              </a:rPr>
              <a:t>na </a:t>
            </a:r>
            <a:r>
              <a:rPr lang="pl-PL" sz="2800" b="1" dirty="0" smtClean="0">
                <a:solidFill>
                  <a:srgbClr val="002060"/>
                </a:solidFill>
              </a:rPr>
              <a:t>fakt, że mogę przygotować ofertę spełniającą wymagania moich potencjalnych klientów.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3054251"/>
            <a:ext cx="9753600" cy="6627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Jakie są słabe i mocne strony konkurencji?</a:t>
            </a:r>
            <a:endParaRPr lang="en-US" sz="2600" dirty="0">
              <a:solidFill>
                <a:srgbClr val="A6402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0101695"/>
              </p:ext>
            </p:extLst>
          </p:nvPr>
        </p:nvGraphicFramePr>
        <p:xfrm>
          <a:off x="1341884" y="4077072"/>
          <a:ext cx="9433048" cy="12161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536504"/>
                <a:gridCol w="489654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Moce strony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Słabe storny</a:t>
                      </a:r>
                      <a:endParaRPr lang="pl-P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pl-PL" baseline="0" dirty="0" smtClean="0"/>
                        <a:t>Doświadczenie w wypiekach metodą przemysłową na dużą skalę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Brak wypieków na podstawie tradycyjnych receptur 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9722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Jakie są Twoje słabe i mocne strony?</a:t>
            </a:r>
            <a:endParaRPr lang="en-US" sz="2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2769578"/>
              </p:ext>
            </p:extLst>
          </p:nvPr>
        </p:nvGraphicFramePr>
        <p:xfrm>
          <a:off x="1217614" y="1231633"/>
          <a:ext cx="9433048" cy="391184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716524"/>
                <a:gridCol w="4716524"/>
              </a:tblGrid>
              <a:tr h="80288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Moce strony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Słabe strony</a:t>
                      </a:r>
                      <a:endParaRPr lang="pl-PL" dirty="0"/>
                    </a:p>
                  </a:txBody>
                  <a:tcPr/>
                </a:tc>
              </a:tr>
              <a:tr h="2581488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Unikalna receptura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Stosowanie naturalnych składników,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Innowacyjne myślenie,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pasja</a:t>
                      </a:r>
                      <a:r>
                        <a:rPr lang="pl-PL" baseline="0" dirty="0" smtClean="0"/>
                        <a:t>  do wypiekania pierników, parzenia kawy i herbaty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komunikatywność,</a:t>
                      </a:r>
                      <a:r>
                        <a:rPr lang="pl-PL" baseline="0" dirty="0" smtClean="0"/>
                        <a:t> empatia,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Uczciwość, odpowiedzialność</a:t>
                      </a:r>
                      <a:endParaRPr lang="pl-PL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motywacja i zapał do pracy,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z własnego doświadczenia jestem w stanie określić wymagania grupy docelowej,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Brak  większego doświadczenia w prowadzeniu sklepu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dirty="0" smtClean="0"/>
                        <a:t>Brak wystarczających środków finansowych.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pl-PL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pl-PL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pl-PL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pl-PL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pl-PL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061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868" y="476672"/>
            <a:ext cx="9753600" cy="1008112"/>
          </a:xfrm>
        </p:spPr>
        <p:txBody>
          <a:bodyPr>
            <a:normAutofit/>
          </a:bodyPr>
          <a:lstStyle/>
          <a:p>
            <a:r>
              <a:rPr lang="pl-PL" sz="2600" dirty="0" smtClean="0"/>
              <a:t>Analiza swot przedstawionej działalności</a:t>
            </a:r>
            <a:endParaRPr lang="pl-PL" sz="2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4424479"/>
              </p:ext>
            </p:extLst>
          </p:nvPr>
        </p:nvGraphicFramePr>
        <p:xfrm>
          <a:off x="1197868" y="1556792"/>
          <a:ext cx="9433048" cy="307834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716524"/>
                <a:gridCol w="471652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Silne strony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Słabe strony</a:t>
                      </a:r>
                      <a:endParaRPr lang="pl-PL" dirty="0"/>
                    </a:p>
                  </a:txBody>
                  <a:tcPr/>
                </a:tc>
              </a:tr>
              <a:tr h="264629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monopolistyczna pozycja na lokalnym rynku ze względu na brak konkurencji,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tradycyjny sposób wypieków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dobra jakość produktów,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innowacyjność projektu,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dostosowanie cen do możliwości klientów,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brak własnego lokalu – konieczność wynajmu,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małe doświadczenie w prowadzeniu firmy,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ograniczone środki na rozpoczęcie działalności.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5723182"/>
              </p:ext>
            </p:extLst>
          </p:nvPr>
        </p:nvGraphicFramePr>
        <p:xfrm>
          <a:off x="1197868" y="4005064"/>
          <a:ext cx="9433048" cy="259228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680520"/>
                <a:gridCol w="475252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Szanse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Zagrożenia</a:t>
                      </a:r>
                      <a:endParaRPr lang="pl-PL" dirty="0"/>
                    </a:p>
                  </a:txBody>
                  <a:tcPr/>
                </a:tc>
              </a:tr>
              <a:tr h="208823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duży popyt na tego typu produkty i usługi (potwierdzony badaniem ),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Powrót do tradycji wypieku pierników  na terenie Nysy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niestabilność przepisów prawnych w zakresie podatków,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duży wzrost kosztów mediów,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30568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7200" b="1" dirty="0">
                <a:solidFill>
                  <a:srgbClr val="FF0000"/>
                </a:solidFill>
              </a:rPr>
              <a:t>plan organizacji 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47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Jaką formę prawną wybierasz? 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15281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Jednoosobowe przedsiębiorstwo osoby fizycznej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3356992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Jakiego pozwolenia, licencji, koncesji będziesz potrzebował? 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4885184"/>
            <a:ext cx="9753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Zgłoszenia działalności do Centralnej Ewidencji Informacji o Działalności Gospodarczej (CEIDG-1)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857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Kto będzie zarządzał biznesem, jakich kwalifikacji będziesz od niego wymagał?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28800"/>
            <a:ext cx="9753600" cy="10961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Przedstawioną działalnością będę zarządzała sama. Ale będzie to firma rodzinna ze względu na pomoc babci. Posiadam kwalifikacje cukiernika.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2933368"/>
            <a:ext cx="9753600" cy="927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Ile osób zatrudnisz? Co będą one robić? </a:t>
            </a:r>
            <a:endParaRPr lang="pl-PL" sz="2600" dirty="0">
              <a:solidFill>
                <a:srgbClr val="A6402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3861048"/>
            <a:ext cx="9753600" cy="280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b="1" dirty="0">
                <a:solidFill>
                  <a:srgbClr val="002060"/>
                </a:solidFill>
              </a:rPr>
              <a:t>W początkowym okresie działalności nie </a:t>
            </a:r>
            <a:r>
              <a:rPr lang="pl-PL" sz="2800" b="1" dirty="0" smtClean="0">
                <a:solidFill>
                  <a:srgbClr val="002060"/>
                </a:solidFill>
              </a:rPr>
              <a:t>zamierzam </a:t>
            </a:r>
            <a:r>
              <a:rPr lang="pl-PL" sz="2800" b="1" dirty="0">
                <a:solidFill>
                  <a:srgbClr val="002060"/>
                </a:solidFill>
              </a:rPr>
              <a:t>nikogo zatrudniać, jednak wraz z rozwojem firmy </a:t>
            </a:r>
            <a:r>
              <a:rPr lang="pl-PL" sz="2800" b="1" dirty="0" smtClean="0">
                <a:solidFill>
                  <a:srgbClr val="002060"/>
                </a:solidFill>
              </a:rPr>
              <a:t>i przewidywanym wzrostem popytu na moje produkty, będę chciała zatrudniać pracowników, którzy będą posiadać kwalifikacje cukiernika, szukać pracowników będę poprzez Urząd Pracy</a:t>
            </a:r>
            <a:r>
              <a:rPr lang="pl-PL" sz="2800" b="1" dirty="0">
                <a:solidFill>
                  <a:srgbClr val="002060"/>
                </a:solidFill>
              </a:rPr>
              <a:t>.</a:t>
            </a:r>
            <a:endParaRPr lang="en-US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63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W jaki sposób będziesz prowadził księgowość?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04" y="1484784"/>
            <a:ext cx="10945216" cy="24482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Z Urzędem Skarbowym rozliczać się będę stosując ryczałt od przychodów ewidencjonowanych /przychód nie przekracza 250 tys. euro/.</a:t>
            </a:r>
          </a:p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Będę stosować stawkę 3 % od przychodu.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3717032"/>
            <a:ext cx="9753600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Jakich konsultantów, specjalistów będziesz potrzebował?</a:t>
            </a:r>
            <a:endParaRPr lang="en-US" sz="2600" dirty="0">
              <a:solidFill>
                <a:srgbClr val="A6402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17614" y="4797152"/>
            <a:ext cx="9753600" cy="1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Nie planuję korzystać z usług konsultantów lub specjalistów.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6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Czy będziesz współpracował z otoczeniem zakładu pracy (bank, agencje </a:t>
            </a:r>
            <a:r>
              <a:rPr lang="pl-PL" sz="2600" dirty="0">
                <a:solidFill>
                  <a:schemeClr val="tx1"/>
                </a:solidFill>
              </a:rPr>
              <a:t/>
            </a:r>
            <a:br>
              <a:rPr lang="pl-PL" sz="2600" dirty="0">
                <a:solidFill>
                  <a:schemeClr val="tx1"/>
                </a:solidFill>
              </a:rPr>
            </a:br>
            <a:r>
              <a:rPr lang="pl-PL" sz="2600" dirty="0"/>
              <a:t>reklamowe, biura rachunkowe, urzędy pracy, samorządy, agencje consultingowe itp.)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2348880"/>
            <a:ext cx="9753600" cy="4343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Tak, będziemy współpracować z:</a:t>
            </a:r>
          </a:p>
          <a:p>
            <a:pPr>
              <a:buFontTx/>
              <a:buChar char="-"/>
            </a:pPr>
            <a:r>
              <a:rPr lang="pl-PL" sz="2800" b="1" dirty="0" smtClean="0">
                <a:solidFill>
                  <a:srgbClr val="002060"/>
                </a:solidFill>
              </a:rPr>
              <a:t>Agencją reklamową,</a:t>
            </a:r>
          </a:p>
          <a:p>
            <a:pPr>
              <a:buFontTx/>
              <a:buChar char="-"/>
            </a:pPr>
            <a:r>
              <a:rPr lang="pl-PL" sz="2800" b="1" dirty="0" smtClean="0">
                <a:solidFill>
                  <a:srgbClr val="002060"/>
                </a:solidFill>
              </a:rPr>
              <a:t>Radio Nysa</a:t>
            </a:r>
          </a:p>
          <a:p>
            <a:pPr>
              <a:buFontTx/>
              <a:buChar char="-"/>
            </a:pPr>
            <a:r>
              <a:rPr lang="pl-PL" sz="2800" b="1" dirty="0" smtClean="0">
                <a:solidFill>
                  <a:srgbClr val="002060"/>
                </a:solidFill>
              </a:rPr>
              <a:t>bankiem,</a:t>
            </a:r>
          </a:p>
          <a:p>
            <a:pPr>
              <a:buFontTx/>
              <a:buChar char="-"/>
            </a:pPr>
            <a:r>
              <a:rPr lang="pl-PL" sz="2800" b="1" dirty="0" smtClean="0">
                <a:solidFill>
                  <a:srgbClr val="002060"/>
                </a:solidFill>
              </a:rPr>
              <a:t>Urzędem Pracy</a:t>
            </a:r>
          </a:p>
          <a:p>
            <a:pPr marL="0" indent="0">
              <a:buNone/>
            </a:pPr>
            <a:endParaRPr lang="en-US" sz="2200" dirty="0"/>
          </a:p>
          <a:p>
            <a:pPr>
              <a:buFontTx/>
              <a:buChar char="-"/>
            </a:pPr>
            <a:endParaRPr lang="pl-PL" sz="2200" dirty="0" smtClean="0"/>
          </a:p>
          <a:p>
            <a:pPr>
              <a:buFontTx/>
              <a:buChar char="-"/>
            </a:pPr>
            <a:endParaRPr lang="pl-PL" sz="2200" dirty="0" smtClean="0"/>
          </a:p>
          <a:p>
            <a:pPr>
              <a:buFontTx/>
              <a:buChar char="-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1324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plan finansowy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4692" y="4581128"/>
            <a:ext cx="3574132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3266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773" y="4437112"/>
            <a:ext cx="11665296" cy="2232248"/>
          </a:xfrm>
          <a:blipFill>
            <a:blip r:embed="rId3" cstate="print"/>
            <a:stretch>
              <a:fillRect/>
            </a:stretch>
          </a:blipFill>
        </p:spPr>
        <p:txBody>
          <a:bodyPr>
            <a:noAutofit/>
          </a:bodyPr>
          <a:lstStyle/>
          <a:p>
            <a:r>
              <a:rPr lang="pl-PL" sz="7200" b="1" dirty="0">
                <a:solidFill>
                  <a:srgbClr val="FF0000"/>
                </a:solidFill>
              </a:rPr>
              <a:t>opis </a:t>
            </a:r>
            <a:r>
              <a:rPr lang="pl-PL" sz="7200" b="1" dirty="0" smtClean="0">
                <a:solidFill>
                  <a:srgbClr val="FF0000"/>
                </a:solidFill>
              </a:rPr>
              <a:t>przedsięwzięcia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661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Jaką będziesz potrzebował kwotę pieniędzy, aby uruchomić biznes? Z jakich źródeł będą pochodzić te pieniądze?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781" y="1600200"/>
            <a:ext cx="11783044" cy="48768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Na uruchomienie działalności będziemy potrzebować 24. 000 PLN. </a:t>
            </a:r>
          </a:p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4. 000 PLN  - to środki własne</a:t>
            </a:r>
          </a:p>
          <a:p>
            <a:pPr marL="45720" indent="0">
              <a:buNone/>
            </a:pPr>
            <a:endParaRPr lang="pl-PL" sz="28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pl-PL" sz="2800" b="1" dirty="0" smtClean="0">
                <a:solidFill>
                  <a:srgbClr val="002060"/>
                </a:solidFill>
              </a:rPr>
              <a:t>20. 000 PLN - to ubiegać się będę o bezzwrotną pożyczkę z Urzędu Pracy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4314840"/>
            <a:ext cx="9753600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21474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Jakie planujesz osiągnąć przychody w ciągu 3 pierwszych miesięcy działalności?</a:t>
            </a:r>
            <a:endParaRPr lang="en-US" sz="2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1119171"/>
              </p:ext>
            </p:extLst>
          </p:nvPr>
        </p:nvGraphicFramePr>
        <p:xfrm>
          <a:off x="765820" y="1916828"/>
          <a:ext cx="10369151" cy="454871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22149"/>
                <a:gridCol w="3842347"/>
                <a:gridCol w="1440160"/>
                <a:gridCol w="1368152"/>
                <a:gridCol w="1368152"/>
                <a:gridCol w="1728191"/>
              </a:tblGrid>
              <a:tr h="47979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Lp.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m-c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m-c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m-c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Razem 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7979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Wyszczególnienie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62458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8170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A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PRZYCHÓD OGÓŁEM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pl-PL" sz="2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000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9 000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10 000</a:t>
                      </a: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27</a:t>
                      </a:r>
                      <a:r>
                        <a:rPr lang="pl-PL" sz="2200" baseline="0" dirty="0" smtClean="0">
                          <a:effectLst/>
                        </a:rPr>
                        <a:t> 000</a:t>
                      </a: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7979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w tym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187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1.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Przychód ze sprzedaży towarów, produktów lub usług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8</a:t>
                      </a:r>
                      <a:r>
                        <a:rPr lang="pl-PL" sz="2200" baseline="0" dirty="0" smtClean="0">
                          <a:effectLst/>
                        </a:rPr>
                        <a:t> </a:t>
                      </a:r>
                      <a:r>
                        <a:rPr lang="pl-PL" sz="2200" dirty="0" smtClean="0">
                          <a:effectLst/>
                        </a:rPr>
                        <a:t>000</a:t>
                      </a: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 </a:t>
                      </a:r>
                      <a:r>
                        <a:rPr lang="pl-PL" sz="2200" dirty="0" smtClean="0">
                          <a:effectLst/>
                        </a:rPr>
                        <a:t>9</a:t>
                      </a:r>
                      <a:r>
                        <a:rPr lang="pl-PL" sz="2200" baseline="0" dirty="0" smtClean="0">
                          <a:effectLst/>
                        </a:rPr>
                        <a:t> </a:t>
                      </a:r>
                      <a:r>
                        <a:rPr lang="pl-PL" sz="2200" dirty="0" smtClean="0">
                          <a:effectLst/>
                        </a:rPr>
                        <a:t>000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10</a:t>
                      </a:r>
                      <a:r>
                        <a:rPr lang="pl-PL" sz="2200" baseline="0" dirty="0" smtClean="0">
                          <a:effectLst/>
                        </a:rPr>
                        <a:t> </a:t>
                      </a:r>
                      <a:r>
                        <a:rPr lang="pl-PL" sz="2200" dirty="0" smtClean="0">
                          <a:effectLst/>
                        </a:rPr>
                        <a:t>000</a:t>
                      </a: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27</a:t>
                      </a:r>
                      <a:r>
                        <a:rPr lang="pl-PL" sz="2200" baseline="0" dirty="0" smtClean="0">
                          <a:effectLst/>
                        </a:rPr>
                        <a:t> </a:t>
                      </a:r>
                      <a:r>
                        <a:rPr lang="pl-PL" sz="2200" dirty="0" smtClean="0">
                          <a:effectLst/>
                        </a:rPr>
                        <a:t>000</a:t>
                      </a:r>
                      <a:r>
                        <a:rPr lang="pl-PL" sz="2200" dirty="0">
                          <a:effectLst/>
                        </a:rPr>
                        <a:t> 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797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2.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</a:rPr>
                        <a:t>Pozostałe przychody</a:t>
                      </a:r>
                      <a:endParaRPr lang="pl-PL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 </a:t>
                      </a:r>
                      <a:r>
                        <a:rPr lang="pl-PL" sz="2200" dirty="0" smtClean="0">
                          <a:effectLst/>
                        </a:rPr>
                        <a:t>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</a:rPr>
                        <a:t> </a:t>
                      </a:r>
                      <a:r>
                        <a:rPr lang="pl-PL" sz="2200" dirty="0" smtClean="0">
                          <a:effectLst/>
                        </a:rPr>
                        <a:t>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</a:rPr>
                        <a:t>0</a:t>
                      </a:r>
                      <a:endParaRPr lang="pl-PL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60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828" y="-28912"/>
            <a:ext cx="9753600" cy="1325562"/>
          </a:xfrm>
        </p:spPr>
        <p:txBody>
          <a:bodyPr>
            <a:noAutofit/>
          </a:bodyPr>
          <a:lstStyle/>
          <a:p>
            <a:r>
              <a:rPr lang="pl-PL" sz="2600" dirty="0"/>
              <a:t>Jakie będą przewidywane koszty przez pierwsze 3 miesiące działalności?</a:t>
            </a:r>
            <a:endParaRPr lang="en-US" sz="2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0115602"/>
              </p:ext>
            </p:extLst>
          </p:nvPr>
        </p:nvGraphicFramePr>
        <p:xfrm>
          <a:off x="814536" y="1484784"/>
          <a:ext cx="10369152" cy="4718653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351944"/>
                <a:gridCol w="4704617"/>
                <a:gridCol w="1231427"/>
                <a:gridCol w="1080120"/>
                <a:gridCol w="1208846"/>
                <a:gridCol w="1792198"/>
              </a:tblGrid>
              <a:tr h="30689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B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KOSZTY OGÓŁEM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pl-PL" sz="22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6</a:t>
                      </a:r>
                      <a:r>
                        <a:rPr lang="pl-PL" sz="2200" baseline="0" dirty="0" smtClean="0">
                          <a:effectLst/>
                          <a:latin typeface="+mn-lt"/>
                        </a:rPr>
                        <a:t> 200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6</a:t>
                      </a:r>
                      <a:r>
                        <a:rPr lang="pl-PL" sz="2200" baseline="0" dirty="0" smtClean="0">
                          <a:effectLst/>
                          <a:latin typeface="+mn-lt"/>
                        </a:rPr>
                        <a:t> 200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pl-PL" sz="22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30689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w tym: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06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1.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Zakup materiałów, 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towarów 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lub usług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24 000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4 000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4 000 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32 000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306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2.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Opłaty za najem lokalu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1 000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1000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1000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3 000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693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3.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Opłaty 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eksploatacyjne 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600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600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600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1 800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699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4.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Inne koszty (telefon, 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poczta</a:t>
                      </a:r>
                      <a:r>
                        <a:rPr lang="pl-PL" sz="22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itp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.)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300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300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900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635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5.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Pozostałe 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koszty</a:t>
                      </a:r>
                      <a:r>
                        <a:rPr lang="pl-PL" sz="2200" baseline="0" dirty="0" smtClean="0">
                          <a:effectLst/>
                          <a:latin typeface="+mn-lt"/>
                        </a:rPr>
                        <a:t> - benzyna</a:t>
                      </a:r>
                      <a:endParaRPr lang="pl-PL" sz="2200" dirty="0">
                        <a:effectLst/>
                        <a:latin typeface="+mn-lt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 300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300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300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900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  <a:tr h="1148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>
                          <a:effectLst/>
                          <a:latin typeface="+mn-lt"/>
                        </a:rPr>
                        <a:t>5.</a:t>
                      </a:r>
                      <a:endParaRPr lang="pl-PL" sz="22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Wynagrodzenia pracowników wraz ze składką ZUS i inne 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narzuty</a:t>
                      </a:r>
                      <a:endParaRPr lang="pl-PL" sz="2200" dirty="0">
                        <a:effectLst/>
                        <a:latin typeface="+mn-lt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r>
                        <a:rPr lang="pl-PL" sz="2200" dirty="0" smtClean="0">
                          <a:effectLst/>
                          <a:latin typeface="+mn-lt"/>
                        </a:rPr>
                        <a:t>0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pl-PL" sz="2200" dirty="0">
                          <a:effectLst/>
                          <a:latin typeface="+mn-lt"/>
                        </a:rPr>
                        <a:t> 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406" marR="3340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21305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Jakie będziesz miał zobowiązania podatkowe i ZUS-owskie (podatek VAT, podatek dochodowy, ZUS)?</a:t>
            </a:r>
            <a:endParaRPr lang="en-US" sz="2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2501663"/>
              </p:ext>
            </p:extLst>
          </p:nvPr>
        </p:nvGraphicFramePr>
        <p:xfrm>
          <a:off x="477788" y="1868224"/>
          <a:ext cx="10801200" cy="45980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4056"/>
                <a:gridCol w="3888432"/>
                <a:gridCol w="1368152"/>
                <a:gridCol w="1440160"/>
                <a:gridCol w="1440160"/>
                <a:gridCol w="2160240"/>
              </a:tblGrid>
              <a:tr h="809931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C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200" b="1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DOCHÓD BRUTTO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8 000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9</a:t>
                      </a:r>
                      <a:r>
                        <a:rPr lang="pl-PL" sz="2200" baseline="0" dirty="0" smtClean="0">
                          <a:latin typeface="+mn-lt"/>
                        </a:rPr>
                        <a:t> 000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10 000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27</a:t>
                      </a:r>
                      <a:r>
                        <a:rPr lang="pl-PL" sz="2200" baseline="0" dirty="0" smtClean="0">
                          <a:latin typeface="+mn-lt"/>
                        </a:rPr>
                        <a:t> 000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  <a:tr h="894861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D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2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Składki</a:t>
                      </a:r>
                      <a:r>
                        <a:rPr lang="pl-PL" sz="22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na ubezpieczenie społeczne własne</a:t>
                      </a:r>
                      <a:endParaRPr lang="pl-PL" sz="2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812,61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812,61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200" dirty="0" smtClean="0">
                          <a:latin typeface="+mn-lt"/>
                        </a:rPr>
                        <a:t>812,61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2.437,83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  <a:tr h="809931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E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ZYSK BRUTTO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7 187,39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</a:t>
                      </a:r>
                      <a:r>
                        <a:rPr lang="pl-PL" sz="2200" baseline="0" dirty="0" smtClean="0">
                          <a:latin typeface="+mn-lt"/>
                        </a:rPr>
                        <a:t> 187,39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9</a:t>
                      </a:r>
                      <a:r>
                        <a:rPr lang="pl-PL" sz="2200" baseline="0" dirty="0" smtClean="0">
                          <a:latin typeface="+mn-lt"/>
                        </a:rPr>
                        <a:t> 187,39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24</a:t>
                      </a:r>
                      <a:r>
                        <a:rPr lang="pl-PL" sz="2200" baseline="0" dirty="0" smtClean="0">
                          <a:latin typeface="+mn-lt"/>
                        </a:rPr>
                        <a:t> 562,17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  <a:tr h="816268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F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Składki na ubezpieczenia zdrowotne własne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297,28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297,28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200" dirty="0" smtClean="0">
                          <a:latin typeface="+mn-lt"/>
                        </a:rPr>
                        <a:t>297,28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891,84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  <a:tr h="809931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G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Podatek dochodowy 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240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270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300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810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  <a:tr h="457111"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H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ZYSK NETTO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6</a:t>
                      </a:r>
                      <a:r>
                        <a:rPr lang="pl-PL" sz="2200" baseline="0" dirty="0" smtClean="0">
                          <a:latin typeface="+mn-lt"/>
                        </a:rPr>
                        <a:t> 650,11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7 620,11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8 590,11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200" dirty="0" smtClean="0">
                          <a:latin typeface="+mn-lt"/>
                        </a:rPr>
                        <a:t>22 860,33</a:t>
                      </a:r>
                      <a:endParaRPr lang="pl-PL" sz="22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5825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6600" b="1" dirty="0">
                <a:solidFill>
                  <a:srgbClr val="FF0000"/>
                </a:solidFill>
              </a:rPr>
              <a:t>ryzyko i zagrożenia</a:t>
            </a:r>
            <a:endParaRPr lang="en-US" sz="66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3449130" cy="233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18315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Jakie przewidujesz ryzyka i zagrożenia dla Twojego biznesu?</a:t>
            </a:r>
            <a:endParaRPr lang="en-US" sz="2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7614" y="937419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dirty="0" smtClean="0">
                <a:solidFill>
                  <a:srgbClr val="A64020"/>
                </a:solidFill>
              </a:rPr>
              <a:t>Czy są one pod Twoją kontrolą?</a:t>
            </a:r>
            <a:endParaRPr lang="en-US" sz="2600" dirty="0">
              <a:solidFill>
                <a:srgbClr val="A6402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226161"/>
              </p:ext>
            </p:extLst>
          </p:nvPr>
        </p:nvGraphicFramePr>
        <p:xfrm>
          <a:off x="1198906" y="2961570"/>
          <a:ext cx="9433048" cy="29380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716524"/>
                <a:gridCol w="4716524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Szanse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Zagrożenia</a:t>
                      </a:r>
                      <a:endParaRPr lang="pl-PL" dirty="0"/>
                    </a:p>
                  </a:txBody>
                  <a:tcPr/>
                </a:tc>
              </a:tr>
              <a:tr h="257229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Duży potencjalny popyt na tego typu usługi (potwierdzony badaniem),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możliwość pozyskania dodatkowych środków  finansowych z Urzędu Pracy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pl-PL" baseline="0" dirty="0" smtClean="0"/>
                        <a:t>możliwość rozszerzenia działalności o nowe usługi np. dowóz  do domu na zamówienie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Pojawienie się konkurencji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wzrost cen dzierżawy lokalu wynikający z braku możliwości podpisania umowy długoterminowej najmu z stałym czynszem,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niestabilność przepisów prawnych w zakresie podatków,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baseline="0" dirty="0" smtClean="0"/>
                        <a:t>duży wzrost kosztów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083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533400"/>
            <a:ext cx="10969943" cy="2967608"/>
          </a:xfrm>
        </p:spPr>
        <p:txBody>
          <a:bodyPr>
            <a:noAutofit/>
          </a:bodyPr>
          <a:lstStyle/>
          <a:p>
            <a:pPr algn="ctr"/>
            <a:r>
              <a:rPr lang="pl-PL" sz="7200" b="1" dirty="0" smtClean="0">
                <a:solidFill>
                  <a:srgbClr val="FF0000"/>
                </a:solidFill>
              </a:rPr>
              <a:t>Dziękujemy za uwagę</a:t>
            </a:r>
            <a:br>
              <a:rPr lang="pl-PL" sz="7200" b="1" dirty="0" smtClean="0">
                <a:solidFill>
                  <a:srgbClr val="FF0000"/>
                </a:solidFill>
              </a:rPr>
            </a:br>
            <a:r>
              <a:rPr lang="pl-PL" sz="7200" b="1" dirty="0" smtClean="0">
                <a:solidFill>
                  <a:srgbClr val="FF0000"/>
                </a:solidFill>
              </a:rPr>
              <a:t>SMACZNEGO</a:t>
            </a:r>
            <a:endParaRPr lang="pl-PL" sz="7200" b="1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864963" y="5603384"/>
            <a:ext cx="2212502" cy="1240160"/>
          </a:xfrm>
        </p:spPr>
        <p:txBody>
          <a:bodyPr/>
          <a:lstStyle/>
          <a:p>
            <a:pPr marL="4572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70104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Krótko opisz dziedzinę do jakiej masz zamiar wejść oraz usługę, którą chciałbyś wytwarzać lub sprzedawać.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 algn="just">
              <a:lnSpc>
                <a:spcPct val="100000"/>
              </a:lnSpc>
              <a:buNone/>
            </a:pPr>
            <a:r>
              <a:rPr lang="pl-PL" sz="2800" dirty="0" smtClean="0">
                <a:solidFill>
                  <a:srgbClr val="002060"/>
                </a:solidFill>
              </a:rPr>
              <a:t>Działalność, którą zamierzamy rozpocząć, </a:t>
            </a:r>
            <a:r>
              <a:rPr lang="pl-PL" sz="2800" dirty="0">
                <a:solidFill>
                  <a:srgbClr val="002060"/>
                </a:solidFill>
              </a:rPr>
              <a:t>to działalność </a:t>
            </a:r>
            <a:r>
              <a:rPr lang="pl-PL" sz="2800" dirty="0" smtClean="0">
                <a:solidFill>
                  <a:srgbClr val="002060"/>
                </a:solidFill>
              </a:rPr>
              <a:t>handlowo – usługowa określona grupą/klasą: 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pl-PL" sz="2800" dirty="0" smtClean="0">
                <a:solidFill>
                  <a:srgbClr val="002060"/>
                </a:solidFill>
              </a:rPr>
              <a:t>G – 47.24 /sprzedaż detaliczna ciast, wyrobów ciastkarskich i cukierniczych prowadzona w wyspecjalizowanych sklepach/ i 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pl-PL" sz="2800" dirty="0" smtClean="0">
                <a:solidFill>
                  <a:srgbClr val="002060"/>
                </a:solidFill>
              </a:rPr>
              <a:t>I – 56.30 /przygotowywanie i podawanie napojów/ 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pl-PL" sz="2800" dirty="0" smtClean="0">
                <a:solidFill>
                  <a:srgbClr val="002060"/>
                </a:solidFill>
              </a:rPr>
              <a:t>według </a:t>
            </a:r>
            <a:r>
              <a:rPr lang="pl-PL" sz="2800" b="1" i="1" dirty="0" smtClean="0">
                <a:solidFill>
                  <a:srgbClr val="002060"/>
                </a:solidFill>
              </a:rPr>
              <a:t>Rozporządzenia </a:t>
            </a:r>
            <a:r>
              <a:rPr lang="pl-PL" sz="2800" b="1" i="1" dirty="0">
                <a:solidFill>
                  <a:srgbClr val="002060"/>
                </a:solidFill>
              </a:rPr>
              <a:t>Rady Ministrów z dnia 24.12.2007 r. w sprawie Polskiej Klasyfikacji Działalności (PKD). 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pl-PL" sz="2800" dirty="0" smtClean="0">
                <a:solidFill>
                  <a:srgbClr val="002060"/>
                </a:solidFill>
              </a:rPr>
              <a:t>Sklep i świadczona przeze mnie </a:t>
            </a:r>
            <a:r>
              <a:rPr lang="pl-PL" sz="2800" dirty="0">
                <a:solidFill>
                  <a:srgbClr val="002060"/>
                </a:solidFill>
              </a:rPr>
              <a:t>usługa będzie polegać na </a:t>
            </a:r>
            <a:r>
              <a:rPr lang="pl-PL" sz="2800" dirty="0" smtClean="0">
                <a:solidFill>
                  <a:srgbClr val="002060"/>
                </a:solidFill>
              </a:rPr>
              <a:t>udostępnianiu przez nas pierników o różnym i bogatym asortymencie, oraz parzenie kawy i herbaty, które będą serwowane na miejscu i na wynos.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96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Czy posiadasz/ będziesz posiadał odpowiednią wiedzę i doświadczenie aby prowadzić ten rodzaj działalności gospodarczej?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600200"/>
            <a:ext cx="10969943" cy="506916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pl-PL" sz="3600" b="1" dirty="0" smtClean="0">
                <a:solidFill>
                  <a:srgbClr val="002060"/>
                </a:solidFill>
              </a:rPr>
              <a:t>Posiadam kwalifikacje cukiernika. Mam szeroką wiedzę zdobytą w szkole i duże doświadczenie, którego nabyłam podczas zajęć praktycznych w wyspecjalizowanej pracowni w naszej szkole. Uważam, że moje umiejętności są wystarczające i odpowiednie, aby spróbować coś zrobić i zrealizować swoje marzenia. </a:t>
            </a:r>
            <a:endParaRPr lang="pl-PL" sz="3600" b="1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pl-PL" sz="3600" b="1" dirty="0" smtClean="0">
                <a:solidFill>
                  <a:srgbClr val="002060"/>
                </a:solidFill>
              </a:rPr>
              <a:t>Zdobyłam </a:t>
            </a:r>
            <a:r>
              <a:rPr lang="pl-PL" sz="3600" b="1" dirty="0">
                <a:solidFill>
                  <a:srgbClr val="002060"/>
                </a:solidFill>
              </a:rPr>
              <a:t>wiedzę parzenia kawy i herbaty we własnym zakresie, studiując różne publikacje i obserwując działalność innych placówek tego typu.</a:t>
            </a:r>
          </a:p>
          <a:p>
            <a:pPr marL="4572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18525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533400"/>
            <a:ext cx="10969943" cy="807368"/>
          </a:xfrm>
        </p:spPr>
        <p:txBody>
          <a:bodyPr>
            <a:normAutofit/>
          </a:bodyPr>
          <a:lstStyle/>
          <a:p>
            <a:r>
              <a:rPr lang="pl-PL" sz="2600" dirty="0"/>
              <a:t>Dlaczego chcesz założyć to przedsięwzięcie?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780" y="1124744"/>
            <a:ext cx="8005030" cy="5587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400" b="1" dirty="0">
                <a:solidFill>
                  <a:srgbClr val="002060"/>
                </a:solidFill>
              </a:rPr>
              <a:t>Prowadzenie sklepu z piernikami, kawą i herbatą jest kontynuacją mojej </a:t>
            </a:r>
            <a:r>
              <a:rPr lang="pl-PL" sz="2400" b="1" dirty="0" smtClean="0">
                <a:solidFill>
                  <a:srgbClr val="002060"/>
                </a:solidFill>
              </a:rPr>
              <a:t>pasji, kontynuacją tradycji rodzinnej i miasta Nysy. </a:t>
            </a:r>
          </a:p>
          <a:p>
            <a:pPr marL="0" indent="0">
              <a:buNone/>
            </a:pPr>
            <a:r>
              <a:rPr lang="pl-PL" sz="2400" b="1" dirty="0" smtClean="0">
                <a:solidFill>
                  <a:srgbClr val="002060"/>
                </a:solidFill>
              </a:rPr>
              <a:t>Lubię </a:t>
            </a:r>
            <a:r>
              <a:rPr lang="pl-PL" sz="2400" b="1" dirty="0">
                <a:solidFill>
                  <a:srgbClr val="002060"/>
                </a:solidFill>
              </a:rPr>
              <a:t>wypiekać </a:t>
            </a:r>
            <a:r>
              <a:rPr lang="pl-PL" sz="2400" b="1" dirty="0" smtClean="0">
                <a:solidFill>
                  <a:srgbClr val="002060"/>
                </a:solidFill>
              </a:rPr>
              <a:t>ciasta.</a:t>
            </a:r>
            <a:endParaRPr lang="pl-PL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l-PL" sz="2400" b="1" dirty="0">
                <a:solidFill>
                  <a:srgbClr val="002060"/>
                </a:solidFill>
              </a:rPr>
              <a:t>Mam wsparcie ze strony mojej babci, która wypieka </a:t>
            </a:r>
            <a:r>
              <a:rPr lang="pl-PL" sz="2400" b="1" dirty="0" smtClean="0">
                <a:solidFill>
                  <a:srgbClr val="002060"/>
                </a:solidFill>
              </a:rPr>
              <a:t>smaczne, aromatyczne, o bogatym asortymencie pierniki </a:t>
            </a:r>
            <a:r>
              <a:rPr lang="pl-PL" sz="2400" b="1" dirty="0">
                <a:solidFill>
                  <a:srgbClr val="002060"/>
                </a:solidFill>
              </a:rPr>
              <a:t>według własnego </a:t>
            </a:r>
            <a:r>
              <a:rPr lang="pl-PL" sz="2400" b="1" dirty="0" smtClean="0">
                <a:solidFill>
                  <a:srgbClr val="002060"/>
                </a:solidFill>
              </a:rPr>
              <a:t>przepisu, który jest przekazywany z pokolenia na pokolenie i stał się rodzinną tradycją. </a:t>
            </a:r>
          </a:p>
          <a:p>
            <a:pPr marL="0" indent="0">
              <a:buNone/>
            </a:pPr>
            <a:r>
              <a:rPr lang="pl-PL" sz="2400" b="1" dirty="0" smtClean="0">
                <a:solidFill>
                  <a:srgbClr val="002060"/>
                </a:solidFill>
              </a:rPr>
              <a:t>Przepis </a:t>
            </a:r>
            <a:r>
              <a:rPr lang="pl-PL" sz="2400" b="1" dirty="0">
                <a:solidFill>
                  <a:srgbClr val="002060"/>
                </a:solidFill>
              </a:rPr>
              <a:t>mojej babci będzie podstawą do wypieku pierników w moim </a:t>
            </a:r>
            <a:r>
              <a:rPr lang="pl-PL" sz="2400" b="1" dirty="0" smtClean="0">
                <a:solidFill>
                  <a:srgbClr val="002060"/>
                </a:solidFill>
              </a:rPr>
              <a:t>sklepie</a:t>
            </a:r>
            <a:r>
              <a:rPr lang="pl-PL" sz="2400" b="1" dirty="0">
                <a:solidFill>
                  <a:srgbClr val="002060"/>
                </a:solidFill>
              </a:rPr>
              <a:t>.</a:t>
            </a:r>
            <a:r>
              <a:rPr lang="pl-PL" sz="2400" b="1" dirty="0" smtClean="0">
                <a:solidFill>
                  <a:srgbClr val="002060"/>
                </a:solidFill>
              </a:rPr>
              <a:t>  </a:t>
            </a:r>
          </a:p>
          <a:p>
            <a:pPr marL="0" indent="0">
              <a:buNone/>
            </a:pPr>
            <a:r>
              <a:rPr lang="pl-PL" sz="2400" b="1" dirty="0" smtClean="0">
                <a:solidFill>
                  <a:srgbClr val="002060"/>
                </a:solidFill>
              </a:rPr>
              <a:t>Będę korzystała z jej rad, doświadczenia i aktywnej pomocy.</a:t>
            </a:r>
            <a:endParaRPr lang="pl-PL" sz="2400" b="1" dirty="0">
              <a:solidFill>
                <a:srgbClr val="002060"/>
              </a:solidFill>
            </a:endParaRPr>
          </a:p>
          <a:p>
            <a:pPr marL="45720" indent="0" algn="just">
              <a:buNone/>
            </a:pPr>
            <a:endParaRPr lang="pl-PL" sz="2200" dirty="0"/>
          </a:p>
          <a:p>
            <a:pPr marL="45720" indent="0" algn="just">
              <a:buNone/>
            </a:pPr>
            <a:endParaRPr lang="en-US" sz="2200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8708" y="692696"/>
            <a:ext cx="2612715" cy="3318854"/>
          </a:xfrm>
        </p:spPr>
      </p:pic>
      <p:sp>
        <p:nvSpPr>
          <p:cNvPr id="5" name="TextBox 4"/>
          <p:cNvSpPr txBox="1"/>
          <p:nvPr/>
        </p:nvSpPr>
        <p:spPr>
          <a:xfrm>
            <a:off x="8410810" y="4293096"/>
            <a:ext cx="3156209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800" b="1" dirty="0" smtClean="0">
                <a:solidFill>
                  <a:srgbClr val="FF0000"/>
                </a:solidFill>
              </a:rPr>
              <a:t>Wiekowa tradycja, którą chcę wznowić, rozpowszechnić i kontynuować w Nysie</a:t>
            </a:r>
            <a:endParaRPr lang="pl-PL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39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/>
              <a:t>Czemu uważasz, że osiągniesz sukces? - Jakie są możliwości rozwoju Twojego biznesu?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812" y="2276872"/>
            <a:ext cx="5544616" cy="4343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800" b="1" dirty="0">
                <a:solidFill>
                  <a:srgbClr val="002060"/>
                </a:solidFill>
              </a:rPr>
              <a:t>Dana działalność </a:t>
            </a:r>
            <a:r>
              <a:rPr lang="pl-PL" sz="2800" b="1" dirty="0" smtClean="0">
                <a:solidFill>
                  <a:srgbClr val="002060"/>
                </a:solidFill>
              </a:rPr>
              <a:t>ma wysoką </a:t>
            </a:r>
            <a:r>
              <a:rPr lang="pl-PL" sz="2800" b="1" dirty="0">
                <a:solidFill>
                  <a:srgbClr val="002060"/>
                </a:solidFill>
              </a:rPr>
              <a:t>szansę na powodzenie z kilku powodów:</a:t>
            </a:r>
          </a:p>
          <a:p>
            <a:r>
              <a:rPr lang="pl-PL" sz="2800" b="1" dirty="0" smtClean="0">
                <a:solidFill>
                  <a:srgbClr val="002060"/>
                </a:solidFill>
              </a:rPr>
              <a:t> </a:t>
            </a:r>
            <a:r>
              <a:rPr lang="pl-PL" sz="2800" b="1" dirty="0">
                <a:solidFill>
                  <a:srgbClr val="002060"/>
                </a:solidFill>
              </a:rPr>
              <a:t>brak konkurencji na rynku,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d</a:t>
            </a:r>
            <a:r>
              <a:rPr lang="pl-PL" sz="2800" b="1" dirty="0" smtClean="0">
                <a:solidFill>
                  <a:srgbClr val="002060"/>
                </a:solidFill>
              </a:rPr>
              <a:t>uże zainteresowanie piernikami, degustacją dobrej kawy i herbaty </a:t>
            </a:r>
            <a:r>
              <a:rPr lang="pl-PL" sz="2800" b="1" dirty="0">
                <a:solidFill>
                  <a:srgbClr val="002060"/>
                </a:solidFill>
              </a:rPr>
              <a:t>rynkiem </a:t>
            </a:r>
            <a:r>
              <a:rPr lang="pl-PL" sz="2800" b="1" dirty="0" smtClean="0">
                <a:solidFill>
                  <a:srgbClr val="002060"/>
                </a:solidFill>
              </a:rPr>
              <a:t> </a:t>
            </a:r>
            <a:endParaRPr lang="pl-PL" sz="2800" b="1" dirty="0">
              <a:solidFill>
                <a:srgbClr val="002060"/>
              </a:solidFill>
            </a:endParaRPr>
          </a:p>
          <a:p>
            <a:r>
              <a:rPr lang="pl-PL" sz="2800" b="1" dirty="0">
                <a:solidFill>
                  <a:srgbClr val="002060"/>
                </a:solidFill>
              </a:rPr>
              <a:t>u</a:t>
            </a:r>
            <a:r>
              <a:rPr lang="pl-PL" sz="2800" b="1" dirty="0" smtClean="0">
                <a:solidFill>
                  <a:srgbClr val="002060"/>
                </a:solidFill>
              </a:rPr>
              <a:t>nikalność projektu.</a:t>
            </a:r>
            <a:endParaRPr lang="pl-PL" sz="2800" b="1" dirty="0">
              <a:solidFill>
                <a:srgbClr val="00206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210075" y="5045522"/>
            <a:ext cx="144016" cy="21602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38" name="Rectangle 37"/>
          <p:cNvSpPr/>
          <p:nvPr/>
        </p:nvSpPr>
        <p:spPr>
          <a:xfrm>
            <a:off x="11210075" y="5470254"/>
            <a:ext cx="144016" cy="21602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9276021"/>
              </p:ext>
            </p:extLst>
          </p:nvPr>
        </p:nvGraphicFramePr>
        <p:xfrm>
          <a:off x="6526460" y="1700808"/>
          <a:ext cx="518457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80430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600" dirty="0"/>
              <a:t>Zaangażowane środki własne (posiadane maszyny, urządzenia, </a:t>
            </a:r>
            <a:r>
              <a:rPr lang="pl-PL" sz="2600" dirty="0" smtClean="0"/>
              <a:t>materiały </a:t>
            </a:r>
            <a:r>
              <a:rPr lang="pl-PL" sz="2600" dirty="0"/>
              <a:t>surowcowe, środki transportu, lokale itp.) wartość w zł.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4" y="1844824"/>
            <a:ext cx="9753600" cy="367240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pl-PL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Posiadam własne oszczędności w wysokości </a:t>
            </a:r>
          </a:p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2.000 PLN, </a:t>
            </a:r>
          </a:p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oraz środki finansowe babci w wysokości 2.000 PLN, które mi podarowała. </a:t>
            </a:r>
          </a:p>
          <a:p>
            <a:pPr marL="45720" indent="0">
              <a:buNone/>
            </a:pPr>
            <a:r>
              <a:rPr lang="pl-PL" sz="3200" b="1" dirty="0" smtClean="0">
                <a:solidFill>
                  <a:srgbClr val="002060"/>
                </a:solidFill>
              </a:rPr>
              <a:t>Środki przeznaczę na zakup potrzebnych urządzeń.</a:t>
            </a:r>
            <a:endParaRPr lang="pl-PL" sz="3200" b="1" dirty="0">
              <a:solidFill>
                <a:srgbClr val="002060"/>
              </a:solidFill>
            </a:endParaRPr>
          </a:p>
          <a:p>
            <a:pPr marL="45720" indent="0">
              <a:buNone/>
            </a:pPr>
            <a:endParaRPr lang="pl-PL" sz="2200" dirty="0"/>
          </a:p>
          <a:p>
            <a:pPr>
              <a:buFontTx/>
              <a:buChar char="-"/>
            </a:pPr>
            <a:endParaRPr lang="pl-PL" sz="2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flipV="1">
            <a:off x="1217614" y="6689054"/>
            <a:ext cx="9753600" cy="457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600" b="1" dirty="0" smtClean="0">
                <a:solidFill>
                  <a:srgbClr val="002060"/>
                </a:solidFill>
              </a:rPr>
              <a:t>, </a:t>
            </a:r>
            <a:endParaRPr lang="en-US" sz="2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7614" y="5332536"/>
            <a:ext cx="9753600" cy="1356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itchFamily="34" charset="0"/>
              <a:buNone/>
            </a:pPr>
            <a:endParaRPr lang="pl-PL" sz="2200" dirty="0"/>
          </a:p>
        </p:txBody>
      </p:sp>
      <p:pic>
        <p:nvPicPr>
          <p:cNvPr id="3074" name="Picture 2" descr="Pierniczki Ann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6780" y="4160912"/>
            <a:ext cx="2376264" cy="237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429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441" y="764704"/>
            <a:ext cx="11317619" cy="720080"/>
          </a:xfrm>
        </p:spPr>
        <p:txBody>
          <a:bodyPr>
            <a:normAutofit fontScale="90000"/>
          </a:bodyPr>
          <a:lstStyle/>
          <a:p>
            <a:r>
              <a:rPr lang="pl-PL" sz="2700" b="1" dirty="0">
                <a:solidFill>
                  <a:srgbClr val="C00000"/>
                </a:solidFill>
              </a:rPr>
              <a:t>Kalkulacja wydatków (czego Ci brakuje, aby mogła być uruchomiona działalność)? </a:t>
            </a:r>
            <a:r>
              <a:rPr lang="pl-PL" dirty="0">
                <a:solidFill>
                  <a:srgbClr val="C00000"/>
                </a:solidFill>
              </a:rPr>
              <a:t/>
            </a:r>
            <a:br>
              <a:rPr lang="pl-PL" dirty="0">
                <a:solidFill>
                  <a:srgbClr val="C00000"/>
                </a:solidFill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441" y="1052736"/>
            <a:ext cx="10969943" cy="5805264"/>
          </a:xfrm>
        </p:spPr>
        <p:txBody>
          <a:bodyPr>
            <a:normAutofit fontScale="62500" lnSpcReduction="20000"/>
          </a:bodyPr>
          <a:lstStyle/>
          <a:p>
            <a:r>
              <a:rPr lang="pl-PL" sz="2900" b="1" dirty="0" smtClean="0">
                <a:solidFill>
                  <a:srgbClr val="002060"/>
                </a:solidFill>
              </a:rPr>
              <a:t>Lokal </a:t>
            </a:r>
            <a:r>
              <a:rPr lang="pl-PL" sz="2900" b="1" dirty="0">
                <a:solidFill>
                  <a:srgbClr val="002060"/>
                </a:solidFill>
              </a:rPr>
              <a:t>– czynsz – 1000PLN/ miesięcznie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Kasa fiskalna – 663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Witryna chłodnicza – 1.230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Waga elektroniczna – 540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Lada chłodnicza – 2.498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Ekspres do kawy z młynkiem  – 1949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Kawiarki – 120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Komplet do kawy – 800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Komplet do herbaty – 800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Lada sklepowa wraz z półkami szklanymi – 1000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Stoliki kawowe /6 </a:t>
            </a:r>
            <a:r>
              <a:rPr lang="pl-PL" sz="2900" b="1" dirty="0" smtClean="0">
                <a:solidFill>
                  <a:srgbClr val="002060"/>
                </a:solidFill>
              </a:rPr>
              <a:t>szt./ </a:t>
            </a:r>
            <a:r>
              <a:rPr lang="pl-PL" sz="2900" b="1" dirty="0">
                <a:solidFill>
                  <a:srgbClr val="002060"/>
                </a:solidFill>
              </a:rPr>
              <a:t>- 900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Krzesła /24 </a:t>
            </a:r>
            <a:r>
              <a:rPr lang="pl-PL" sz="2900" b="1" dirty="0" smtClean="0">
                <a:solidFill>
                  <a:srgbClr val="002060"/>
                </a:solidFill>
              </a:rPr>
              <a:t>szt./ </a:t>
            </a:r>
            <a:r>
              <a:rPr lang="pl-PL" sz="2900" b="1" dirty="0">
                <a:solidFill>
                  <a:srgbClr val="002060"/>
                </a:solidFill>
              </a:rPr>
              <a:t>- 1 200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Szyld – 1 000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Koszty reklamy – 1 000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Strona internetowa – 1 000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Piekarnik – 1 800  </a:t>
            </a:r>
            <a:r>
              <a:rPr lang="pl-PL" sz="2900" b="1" dirty="0" smtClean="0">
                <a:solidFill>
                  <a:srgbClr val="002060"/>
                </a:solidFill>
              </a:rPr>
              <a:t>PLN</a:t>
            </a:r>
            <a:endParaRPr lang="pl-PL" sz="2900" b="1" dirty="0">
              <a:solidFill>
                <a:srgbClr val="002060"/>
              </a:solidFill>
            </a:endParaRPr>
          </a:p>
          <a:p>
            <a:r>
              <a:rPr lang="pl-PL" sz="2900" b="1" dirty="0">
                <a:solidFill>
                  <a:srgbClr val="002060"/>
                </a:solidFill>
              </a:rPr>
              <a:t>Mikser – 500 </a:t>
            </a:r>
            <a:r>
              <a:rPr lang="pl-PL" sz="2900" b="1" dirty="0" smtClean="0">
                <a:solidFill>
                  <a:srgbClr val="002060"/>
                </a:solidFill>
              </a:rPr>
              <a:t>PLN</a:t>
            </a:r>
            <a:endParaRPr lang="pl-PL" sz="2900" b="1" dirty="0">
              <a:solidFill>
                <a:srgbClr val="002060"/>
              </a:solidFill>
            </a:endParaRPr>
          </a:p>
          <a:p>
            <a:r>
              <a:rPr lang="pl-PL" sz="2900" b="1" dirty="0">
                <a:solidFill>
                  <a:srgbClr val="002060"/>
                </a:solidFill>
              </a:rPr>
              <a:t>Naczynia kuchenne – 3 000 PLN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Miód naturalny 50 l x 30 PLN – 1 500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Kawy, herbaty, cukier, masło, przyprawy korzenne, soda, jajka – 2 500</a:t>
            </a:r>
          </a:p>
          <a:p>
            <a:r>
              <a:rPr lang="pl-PL" sz="2900" b="1" dirty="0">
                <a:solidFill>
                  <a:srgbClr val="002060"/>
                </a:solidFill>
              </a:rPr>
              <a:t>Razem: 24 000  PLN</a:t>
            </a:r>
          </a:p>
          <a:p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4492" y="1700808"/>
            <a:ext cx="5050011" cy="334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235254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jrzystość">
  <a:themeElements>
    <a:clrScheme name="Przejrzystość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zejrzystość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007AB78-8AA3-48FB-9A6F-F33600BC4B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1892</Words>
  <Application>Microsoft Office PowerPoint</Application>
  <PresentationFormat>Custom</PresentationFormat>
  <Paragraphs>294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Przejrzystość</vt:lpstr>
      <vt:lpstr>Biznes plan</vt:lpstr>
      <vt:lpstr>Slide 2</vt:lpstr>
      <vt:lpstr>opis przedsięwzięcia</vt:lpstr>
      <vt:lpstr>Krótko opisz dziedzinę do jakiej masz zamiar wejść oraz usługę, którą chciałbyś wytwarzać lub sprzedawać. </vt:lpstr>
      <vt:lpstr>Czy posiadasz/ będziesz posiadał odpowiednią wiedzę i doświadczenie aby prowadzić ten rodzaj działalności gospodarczej? </vt:lpstr>
      <vt:lpstr>Dlaczego chcesz założyć to przedsięwzięcie?</vt:lpstr>
      <vt:lpstr>Czemu uważasz, że osiągniesz sukces? - Jakie są możliwości rozwoju Twojego biznesu? </vt:lpstr>
      <vt:lpstr>Zaangażowane środki własne (posiadane maszyny, urządzenia, materiały surowcowe, środki transportu, lokale itp.) wartość w zł. </vt:lpstr>
      <vt:lpstr>Kalkulacja wydatków (czego Ci brakuje, aby mogła być uruchomiona działalność)?  </vt:lpstr>
      <vt:lpstr>Analiza rynku</vt:lpstr>
      <vt:lpstr>Czy na Twoim terenie występuje realne zapotrzebowanie na Twój produkt/ usługę? Jak się o tym dowiedziałeś? </vt:lpstr>
      <vt:lpstr>Podaj obszar, który będzie rynkiem zbytu Twoich produktów / usług.</vt:lpstr>
      <vt:lpstr>Slide 13</vt:lpstr>
      <vt:lpstr>Jak będziesz promować / reklamować swój produkt lub usługę?</vt:lpstr>
      <vt:lpstr>Czym zamierzasz konkurować: ceną, jakością, dostępnością?</vt:lpstr>
      <vt:lpstr>Uzasadnij dlaczego klient kupi Twój produkt / usługę zamiast tych oferowanych przez konkurencję?</vt:lpstr>
      <vt:lpstr>Nysa, ul. rynek</vt:lpstr>
      <vt:lpstr>Gdzie zlokalizujesz swoją działalność gospodarczą, jakie czynniki wpłynęły na wybór tej lokalizacji? </vt:lpstr>
      <vt:lpstr>konkurencja </vt:lpstr>
      <vt:lpstr>Kim są Twoi najwięksi konkurenci?</vt:lpstr>
      <vt:lpstr>Czy będziesz umiał z powodzeniem konkurować?</vt:lpstr>
      <vt:lpstr>Jakie są Twoje słabe i mocne strony?</vt:lpstr>
      <vt:lpstr>Analiza swot przedstawionej działalności</vt:lpstr>
      <vt:lpstr>plan organizacji </vt:lpstr>
      <vt:lpstr>Jaką formę prawną wybierasz?  </vt:lpstr>
      <vt:lpstr>Kto będzie zarządzał biznesem, jakich kwalifikacji będziesz od niego wymagał? </vt:lpstr>
      <vt:lpstr>W jaki sposób będziesz prowadził księgowość?</vt:lpstr>
      <vt:lpstr>Czy będziesz współpracował z otoczeniem zakładu pracy (bank, agencje  reklamowe, biura rachunkowe, urzędy pracy, samorządy, agencje consultingowe itp.) </vt:lpstr>
      <vt:lpstr>plan finansowy </vt:lpstr>
      <vt:lpstr>Jaką będziesz potrzebował kwotę pieniędzy, aby uruchomić biznes? Z jakich źródeł będą pochodzić te pieniądze? </vt:lpstr>
      <vt:lpstr>Jakie planujesz osiągnąć przychody w ciągu 3 pierwszych miesięcy działalności?</vt:lpstr>
      <vt:lpstr>Jakie będą przewidywane koszty przez pierwsze 3 miesiące działalności?</vt:lpstr>
      <vt:lpstr>Jakie będziesz miał zobowiązania podatkowe i ZUS-owskie (podatek VAT, podatek dochodowy, ZUS)?</vt:lpstr>
      <vt:lpstr>ryzyko i zagrożenia</vt:lpstr>
      <vt:lpstr>Jakie przewidujesz ryzyka i zagrożenia dla Twojego biznesu?</vt:lpstr>
      <vt:lpstr>Dziękujemy za uwagę SMACZNEGO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Biznes plan</dc:title>
  <dc:creator/>
  <cp:lastModifiedBy/>
  <cp:revision>2</cp:revision>
  <dcterms:created xsi:type="dcterms:W3CDTF">2016-10-23T11:51:19Z</dcterms:created>
  <dcterms:modified xsi:type="dcterms:W3CDTF">2018-03-07T15:30:22Z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TC028048919991</vt:lpwstr>
  </property>
</Properties>
</file>